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66" r:id="rId4"/>
    <p:sldId id="259" r:id="rId5"/>
    <p:sldId id="267" r:id="rId6"/>
    <p:sldId id="261" r:id="rId7"/>
    <p:sldId id="262" r:id="rId8"/>
    <p:sldId id="263" r:id="rId9"/>
    <p:sldId id="264" r:id="rId10"/>
    <p:sldId id="269" r:id="rId11"/>
    <p:sldId id="265" r:id="rId12"/>
    <p:sldId id="26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6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03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6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87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8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5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1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5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19EC-BDDB-4292-879E-98F05027374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ispindel.de/docs/Calibration_e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brewfather.app/integrations/ispinde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horrak/brewflasher/releas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ersam1/iSpindel/releas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pindel.de/docs/README_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universam1/iSpindel/blob/master/docs/iSpindelPolyEstimator.xls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1E20-8C97-463C-885F-5083B7E0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iSpindel</a:t>
            </a:r>
            <a:r>
              <a:rPr lang="en-GB" dirty="0"/>
              <a:t>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E-98EF-4E9F-BE24-A2215749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10515600" cy="498943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Preface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Cherry Philip Board Layout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Build Considerations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Batteries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Charging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First Contact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WiFi</a:t>
            </a:r>
            <a:r>
              <a:rPr lang="en-GB" dirty="0"/>
              <a:t> connection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Setup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Ballasting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Sensor Calibration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Gravity Polynomial Generation (Rapid Version)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Gravity Polynomial Generation (Long Version)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BrewFather</a:t>
            </a:r>
            <a:r>
              <a:rPr lang="en-US" dirty="0"/>
              <a:t> Connection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Reprogramming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Wemos</a:t>
            </a:r>
            <a:r>
              <a:rPr lang="en-GB" dirty="0"/>
              <a:t> Flashing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Wemos</a:t>
            </a:r>
            <a:r>
              <a:rPr lang="en-GB" dirty="0"/>
              <a:t> Re Flashing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8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3C49-A711-475C-A738-65C95A46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Setup - Gravity Polynomial Generation</a:t>
            </a:r>
            <a:br>
              <a:rPr lang="en-GB" dirty="0"/>
            </a:br>
            <a:r>
              <a:rPr lang="en-GB" dirty="0"/>
              <a:t>					(Long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C684-C7AA-4765-BB82-06DEB88A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63359" cy="4351338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See: </a:t>
            </a:r>
            <a:r>
              <a:rPr lang="en-GB" sz="2000" dirty="0">
                <a:hlinkClick r:id="rId2"/>
              </a:rPr>
              <a:t>http://www.ispindel.de/docs/Calibration_en.html</a:t>
            </a:r>
            <a:endParaRPr lang="en-GB" sz="2000" dirty="0"/>
          </a:p>
          <a:p>
            <a:r>
              <a:rPr lang="en-GB" sz="2000" dirty="0"/>
              <a:t>Grab a bag of sugar and a bucket of water</a:t>
            </a:r>
          </a:p>
          <a:p>
            <a:r>
              <a:rPr lang="en-GB" sz="2000" dirty="0"/>
              <a:t>Connect to the portal to read the </a:t>
            </a:r>
            <a:r>
              <a:rPr lang="en-GB" sz="2000" dirty="0" err="1"/>
              <a:t>iSpindel</a:t>
            </a:r>
            <a:r>
              <a:rPr lang="en-GB" sz="2000" dirty="0"/>
              <a:t> tilt reading</a:t>
            </a:r>
          </a:p>
          <a:p>
            <a:r>
              <a:rPr lang="en-GB" sz="2000" dirty="0"/>
              <a:t>Take readings of the tilt value and hydrometer Gravity/Plato reading from tap water up to the highest Gravity/Plato you’ll brew to</a:t>
            </a:r>
          </a:p>
          <a:p>
            <a:r>
              <a:rPr lang="en-GB" sz="2000" dirty="0"/>
              <a:t>Plot the reading pairs in Excel and have it regress a line to give the tilt to Gravity/Plato calculation</a:t>
            </a:r>
          </a:p>
          <a:p>
            <a:r>
              <a:rPr lang="en-GB" sz="2000" dirty="0"/>
              <a:t>Enter that calculation into the portal page ‘Configuration’ under ‘Polynomial’</a:t>
            </a:r>
          </a:p>
          <a:p>
            <a:endParaRPr lang="en-GB" sz="2000" dirty="0"/>
          </a:p>
          <a:p>
            <a:r>
              <a:rPr lang="en-GB" sz="2000" dirty="0"/>
              <a:t>Alternatively for a Cherry Philip v4.0 board that hangs at 25°, try a polynomial of:</a:t>
            </a:r>
          </a:p>
          <a:p>
            <a:pPr lvl="1"/>
            <a:r>
              <a:rPr lang="en-GB" dirty="0"/>
              <a:t>(1.0000E-6*(tilt^3))-(1.3137E-4*(tilt^2))+(6.9680E-3*tilt)+(8.9493E-1)</a:t>
            </a:r>
            <a:endParaRPr lang="en-GB" sz="16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34C1426-6A2A-4536-939F-A8E2C9A2DB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r="34322"/>
          <a:stretch/>
        </p:blipFill>
        <p:spPr>
          <a:xfrm>
            <a:off x="9035510" y="1580826"/>
            <a:ext cx="2952420" cy="50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3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C239-81F4-4049-924F-39F60D8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BrewFather</a:t>
            </a:r>
            <a:r>
              <a:rPr lang="en-US" dirty="0"/>
              <a:t>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9C43-B66F-4725-A08C-110831A68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See the </a:t>
            </a:r>
            <a:r>
              <a:rPr lang="en-US" sz="2400" dirty="0" err="1"/>
              <a:t>Brewfather</a:t>
            </a:r>
            <a:r>
              <a:rPr lang="en-US" sz="2400" dirty="0"/>
              <a:t> instructions they are pretty good: </a:t>
            </a:r>
            <a:r>
              <a:rPr lang="en-US" sz="2400" dirty="0">
                <a:hlinkClick r:id="rId2"/>
              </a:rPr>
              <a:t>https://docs.brewfather.app/integrations/ispindel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if your </a:t>
            </a:r>
            <a:r>
              <a:rPr lang="en-US" sz="2400" dirty="0" err="1"/>
              <a:t>iSpindel</a:t>
            </a:r>
            <a:r>
              <a:rPr lang="en-US" sz="2400" dirty="0"/>
              <a:t> reports in SG end the name of your device with “[SG]”.  I.e. “</a:t>
            </a:r>
            <a:r>
              <a:rPr lang="en-US" sz="2400" dirty="0" err="1"/>
              <a:t>MyiSpindel</a:t>
            </a:r>
            <a:r>
              <a:rPr lang="en-US" sz="2400" dirty="0"/>
              <a:t>[SG]”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9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C64-D2F3-4FF0-A122-55D2337C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Reprogramming – </a:t>
            </a:r>
            <a:r>
              <a:rPr lang="en-GB" dirty="0" err="1"/>
              <a:t>Wemos</a:t>
            </a:r>
            <a:r>
              <a:rPr lang="en-GB" dirty="0"/>
              <a:t> Flashing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523F32-72E7-4F90-8A05-9CCB915D2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175"/>
            <a:ext cx="4428066" cy="4260187"/>
          </a:xfrm>
        </p:spPr>
        <p:txBody>
          <a:bodyPr/>
          <a:lstStyle/>
          <a:p>
            <a:r>
              <a:rPr lang="en-GB" dirty="0"/>
              <a:t>This is easily done using </a:t>
            </a:r>
            <a:r>
              <a:rPr lang="en-GB" dirty="0" err="1"/>
              <a:t>BrewFlasher</a:t>
            </a:r>
            <a:endParaRPr lang="en-GB" dirty="0"/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https://github.com/thorrak/brewflasher/releases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 the Programming port shown on slide 3, label 10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1C4A7-0DB3-4D91-AC7F-0D8821731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68" y="1781175"/>
            <a:ext cx="4427223" cy="40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4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C64-D2F3-4FF0-A122-55D2337C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Reprogramming – </a:t>
            </a:r>
            <a:r>
              <a:rPr lang="en-GB" dirty="0" err="1"/>
              <a:t>WiFi</a:t>
            </a:r>
            <a:r>
              <a:rPr lang="en-GB" dirty="0"/>
              <a:t> Re Flashing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940A-34E6-444A-A0A0-BE0B7C75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the </a:t>
            </a:r>
            <a:r>
              <a:rPr lang="en-GB" dirty="0" err="1"/>
              <a:t>Wemos</a:t>
            </a:r>
            <a:r>
              <a:rPr lang="en-GB" dirty="0"/>
              <a:t> has been Flashed it can be re flashed via its web portal</a:t>
            </a:r>
          </a:p>
          <a:p>
            <a:r>
              <a:rPr lang="en-GB" dirty="0"/>
              <a:t>Grab the latest firmware: </a:t>
            </a:r>
            <a:r>
              <a:rPr lang="en-US" dirty="0">
                <a:hlinkClick r:id="rId2"/>
              </a:rPr>
              <a:t>https://github.com/universam1/iSpindel/releases</a:t>
            </a:r>
            <a:endParaRPr lang="en-US" dirty="0"/>
          </a:p>
          <a:p>
            <a:pPr lvl="1"/>
            <a:r>
              <a:rPr lang="en-US" dirty="0"/>
              <a:t>Push the blue ‘</a:t>
            </a:r>
            <a:r>
              <a:rPr lang="en-US" dirty="0" err="1"/>
              <a:t>firmware.bin</a:t>
            </a:r>
            <a:r>
              <a:rPr lang="en-US" dirty="0"/>
              <a:t>’ link</a:t>
            </a:r>
            <a:endParaRPr lang="en-GB" dirty="0"/>
          </a:p>
          <a:p>
            <a:r>
              <a:rPr lang="en-GB" dirty="0"/>
              <a:t>Get a connection see slide 6</a:t>
            </a:r>
          </a:p>
          <a:p>
            <a:r>
              <a:rPr lang="en-GB" dirty="0"/>
              <a:t>Go to the Maintenance screen in the portal</a:t>
            </a:r>
          </a:p>
          <a:p>
            <a:r>
              <a:rPr lang="en-GB" dirty="0"/>
              <a:t>Under ‘Firmware Update’ hit ‘Browse…’</a:t>
            </a:r>
          </a:p>
          <a:p>
            <a:r>
              <a:rPr lang="en-GB" dirty="0"/>
              <a:t>Locate your firmware file (As of 16/06/2030 6.3.1 is the latest), select it and hit ‘Open’</a:t>
            </a:r>
          </a:p>
          <a:p>
            <a:r>
              <a:rPr lang="en-GB" dirty="0"/>
              <a:t>Press the blue Update button and wait for the Success screen</a:t>
            </a:r>
          </a:p>
          <a:p>
            <a:r>
              <a:rPr lang="en-GB" dirty="0"/>
              <a:t>Done!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- Preface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2FA3-8385-4745-B44D-4A83273B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iSpindel</a:t>
            </a:r>
            <a:r>
              <a:rPr lang="en-US" sz="2400" dirty="0"/>
              <a:t> uses the same theory as the Tilt.  The angle of an unbalanced floating body can be plotted against the gravity and hence gravity derived from that angle.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 up the full documentation is pretty good and it’s here:</a:t>
            </a:r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http://www.ispindel.de/docs/README_en.html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30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– Cherry Philip v4.0 Board Layout</a:t>
            </a:r>
            <a:endParaRPr lang="en-US" dirty="0"/>
          </a:p>
        </p:txBody>
      </p:sp>
      <p:pic>
        <p:nvPicPr>
          <p:cNvPr id="5" name="Content Placeholder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2A5D1308-2F26-4894-8B81-4BA5DA221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2138" r="26461" b="26882"/>
          <a:stretch/>
        </p:blipFill>
        <p:spPr>
          <a:xfrm rot="5400000">
            <a:off x="9696656" y="2931545"/>
            <a:ext cx="2230383" cy="2100260"/>
          </a:xfr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57F2C9E1-7D68-48C9-80B6-2B7F45AA1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9604" r="19281" b="38531"/>
          <a:stretch/>
        </p:blipFill>
        <p:spPr>
          <a:xfrm>
            <a:off x="4042107" y="2010397"/>
            <a:ext cx="5442857" cy="1413338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B3C9E968-C072-4C33-A320-E3C0EA7B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29830" r="10636" b="37647"/>
          <a:stretch/>
        </p:blipFill>
        <p:spPr>
          <a:xfrm>
            <a:off x="4042106" y="4538927"/>
            <a:ext cx="5442858" cy="1426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04E649-AE95-41C6-8812-70EF4EC3CAEE}"/>
              </a:ext>
            </a:extLst>
          </p:cNvPr>
          <p:cNvSpPr txBox="1"/>
          <p:nvPr/>
        </p:nvSpPr>
        <p:spPr>
          <a:xfrm>
            <a:off x="604434" y="2010397"/>
            <a:ext cx="31609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Resistors and Diode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Lipo</a:t>
            </a:r>
            <a:r>
              <a:rPr lang="en-GB" sz="2400" dirty="0"/>
              <a:t> Charger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Reset Contacts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Temp Sensor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Gyro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Wemos</a:t>
            </a:r>
            <a:r>
              <a:rPr lang="en-GB" sz="2400" dirty="0"/>
              <a:t>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Charge Port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On/Off switch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 Programming 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CCD43F-1F42-45E9-9633-26A14D121EC5}"/>
              </a:ext>
            </a:extLst>
          </p:cNvPr>
          <p:cNvSpPr/>
          <p:nvPr/>
        </p:nvSpPr>
        <p:spPr>
          <a:xfrm>
            <a:off x="5095875" y="249555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0F883-278C-4954-9791-99F6853C56B0}"/>
              </a:ext>
            </a:extLst>
          </p:cNvPr>
          <p:cNvSpPr/>
          <p:nvPr/>
        </p:nvSpPr>
        <p:spPr>
          <a:xfrm>
            <a:off x="7486650" y="218522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AD688-04B1-43D7-B2DC-02A79C787CCE}"/>
              </a:ext>
            </a:extLst>
          </p:cNvPr>
          <p:cNvSpPr/>
          <p:nvPr/>
        </p:nvSpPr>
        <p:spPr>
          <a:xfrm>
            <a:off x="8572624" y="2561901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BD2E1-6808-4A36-A1E3-0929F06E25DC}"/>
              </a:ext>
            </a:extLst>
          </p:cNvPr>
          <p:cNvSpPr/>
          <p:nvPr/>
        </p:nvSpPr>
        <p:spPr>
          <a:xfrm>
            <a:off x="4143375" y="469429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06F41-F306-4124-9B1A-1A2F582F5A38}"/>
              </a:ext>
            </a:extLst>
          </p:cNvPr>
          <p:cNvSpPr/>
          <p:nvPr/>
        </p:nvSpPr>
        <p:spPr>
          <a:xfrm>
            <a:off x="5210175" y="478653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CA2A7-07C0-4AF0-BD92-D15BD44499FA}"/>
              </a:ext>
            </a:extLst>
          </p:cNvPr>
          <p:cNvSpPr/>
          <p:nvPr/>
        </p:nvSpPr>
        <p:spPr>
          <a:xfrm>
            <a:off x="9052544" y="447620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0BF85-689F-40E4-BF91-B4C4E5DA435C}"/>
              </a:ext>
            </a:extLst>
          </p:cNvPr>
          <p:cNvSpPr/>
          <p:nvPr/>
        </p:nvSpPr>
        <p:spPr>
          <a:xfrm>
            <a:off x="10697547" y="326857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E840D-52F9-4B84-91AF-4A4BBDDC4302}"/>
              </a:ext>
            </a:extLst>
          </p:cNvPr>
          <p:cNvSpPr/>
          <p:nvPr/>
        </p:nvSpPr>
        <p:spPr>
          <a:xfrm>
            <a:off x="11251497" y="340822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36861E-B864-4A71-8100-6519E6C32FC2}"/>
              </a:ext>
            </a:extLst>
          </p:cNvPr>
          <p:cNvSpPr/>
          <p:nvPr/>
        </p:nvSpPr>
        <p:spPr>
          <a:xfrm>
            <a:off x="10394247" y="3825822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EF085-423C-4279-8096-C6AFEC78A6B3}"/>
              </a:ext>
            </a:extLst>
          </p:cNvPr>
          <p:cNvSpPr/>
          <p:nvPr/>
        </p:nvSpPr>
        <p:spPr>
          <a:xfrm>
            <a:off x="9052544" y="1768893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EC1278-98B3-4D88-AC33-0DCD83D98112}"/>
              </a:ext>
            </a:extLst>
          </p:cNvPr>
          <p:cNvSpPr/>
          <p:nvPr/>
        </p:nvSpPr>
        <p:spPr>
          <a:xfrm>
            <a:off x="7648574" y="5311682"/>
            <a:ext cx="295276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025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Build Considerations -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sz="2000" dirty="0"/>
              <a:t>There are a lot of fake batteries out there so stay away from eBay and use Amazon with great care</a:t>
            </a:r>
          </a:p>
          <a:p>
            <a:r>
              <a:rPr lang="en-GB" sz="2000" dirty="0"/>
              <a:t>They can be dangerous but usually are just very low capacity</a:t>
            </a:r>
          </a:p>
          <a:p>
            <a:r>
              <a:rPr lang="en-GB" sz="2000" dirty="0"/>
              <a:t>Batteries are any of the 18650 types and should weigh over 42g.</a:t>
            </a:r>
          </a:p>
          <a:p>
            <a:r>
              <a:rPr lang="en-GB" sz="2000" dirty="0"/>
              <a:t>If the seller doesn’t advertise battery weight don’t buy from them</a:t>
            </a:r>
          </a:p>
          <a:p>
            <a:r>
              <a:rPr lang="en-GB" sz="2000" dirty="0"/>
              <a:t>If the capacity is much over 3000 </a:t>
            </a:r>
            <a:r>
              <a:rPr lang="en-GB" sz="2000" dirty="0" err="1"/>
              <a:t>mAh</a:t>
            </a:r>
            <a:r>
              <a:rPr lang="en-GB" sz="2000" dirty="0"/>
              <a:t> it’s fake, like the one opposite</a:t>
            </a:r>
          </a:p>
          <a:p>
            <a:r>
              <a:rPr lang="en-GB" sz="2000" dirty="0"/>
              <a:t>I’d suggest only buying from sites with a real address and phone number who only really sell batteries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876423EC-902A-41C5-9DAB-D7C7DD610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9" t="33446" r="19270" b="42147"/>
          <a:stretch/>
        </p:blipFill>
        <p:spPr>
          <a:xfrm rot="5400000">
            <a:off x="9039669" y="1687164"/>
            <a:ext cx="3378630" cy="12496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69362F-DF7D-409E-BB4F-BDB90BAEC1A7}"/>
              </a:ext>
            </a:extLst>
          </p:cNvPr>
          <p:cNvSpPr txBox="1">
            <a:spLocks/>
          </p:cNvSpPr>
          <p:nvPr/>
        </p:nvSpPr>
        <p:spPr>
          <a:xfrm>
            <a:off x="9082007" y="4258834"/>
            <a:ext cx="2808448" cy="19765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battery above is fake no one makes a 9800 </a:t>
            </a:r>
            <a:r>
              <a:rPr lang="en-GB" dirty="0" err="1"/>
              <a:t>mAh</a:t>
            </a:r>
            <a:r>
              <a:rPr lang="en-GB" dirty="0"/>
              <a:t>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Build Considerations -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There is no need to remove the PCB from the tube to charge the </a:t>
            </a:r>
            <a:r>
              <a:rPr lang="en-GB" sz="2400" dirty="0" err="1"/>
              <a:t>iSpindel</a:t>
            </a:r>
            <a:r>
              <a:rPr lang="en-GB" sz="2400" dirty="0"/>
              <a:t>, simply plug a USB cable into the charging port noted on slide 3, label 8</a:t>
            </a:r>
          </a:p>
          <a:p>
            <a:pPr lvl="1"/>
            <a:r>
              <a:rPr lang="en-GB" sz="2000" dirty="0"/>
              <a:t>Red LED means charging</a:t>
            </a:r>
          </a:p>
          <a:p>
            <a:pPr lvl="1"/>
            <a:r>
              <a:rPr lang="en-GB" sz="2000" dirty="0"/>
              <a:t>Blue/Green LED means charged</a:t>
            </a:r>
          </a:p>
          <a:p>
            <a:endParaRPr lang="en-GB" sz="2400" dirty="0"/>
          </a:p>
          <a:p>
            <a:r>
              <a:rPr lang="en-GB" sz="2400" dirty="0"/>
              <a:t>If the battery is not making contact you will notice that one of the LEDs on the charge board (Slide 3, label 3) lights and the other dimly flickers.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7E92-9470-48F9-813F-F057ADFA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First Contact – </a:t>
            </a:r>
            <a:r>
              <a:rPr lang="en-GB" dirty="0" err="1"/>
              <a:t>WiFi</a:t>
            </a:r>
            <a:r>
              <a:rPr lang="en-GB" dirty="0"/>
              <a:t>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1ACC-826A-4802-B8B9-40D3A9A9A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1686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/>
              <a:t>First flash the </a:t>
            </a:r>
            <a:r>
              <a:rPr lang="en-GB" sz="2400" dirty="0" err="1"/>
              <a:t>iSpindel</a:t>
            </a:r>
            <a:r>
              <a:rPr lang="en-GB" sz="2400" dirty="0"/>
              <a:t> as per </a:t>
            </a:r>
            <a:r>
              <a:rPr lang="en-GB" sz="2400"/>
              <a:t>slide 12</a:t>
            </a:r>
            <a:endParaRPr lang="en-GB" sz="2400" dirty="0"/>
          </a:p>
          <a:p>
            <a:r>
              <a:rPr lang="en-GB" sz="2400" dirty="0"/>
              <a:t>Make sure the battery has a good charge in it, see slide 5 for charging</a:t>
            </a:r>
          </a:p>
          <a:p>
            <a:r>
              <a:rPr lang="en-GB" sz="2400" dirty="0"/>
              <a:t>Turn on the </a:t>
            </a:r>
            <a:r>
              <a:rPr lang="en-GB" sz="2400" dirty="0" err="1"/>
              <a:t>iSpindel</a:t>
            </a:r>
            <a:r>
              <a:rPr lang="en-GB" sz="2400" dirty="0"/>
              <a:t> and the blue LED (near the top) should blink repeatedly.  (If the LED does not blink short the reset contacts, see slide 3, label 4).</a:t>
            </a:r>
          </a:p>
          <a:p>
            <a:r>
              <a:rPr lang="en-GB" sz="2400" dirty="0"/>
              <a:t>On a mobile device go to your </a:t>
            </a:r>
            <a:r>
              <a:rPr lang="en-GB" sz="2400" dirty="0" err="1"/>
              <a:t>WiFi</a:t>
            </a:r>
            <a:r>
              <a:rPr lang="en-GB" sz="2400" dirty="0"/>
              <a:t> and join the </a:t>
            </a:r>
            <a:r>
              <a:rPr lang="en-GB" sz="2400" dirty="0" err="1"/>
              <a:t>iSpindel</a:t>
            </a:r>
            <a:r>
              <a:rPr lang="en-GB" sz="2400" dirty="0"/>
              <a:t> network</a:t>
            </a:r>
          </a:p>
          <a:p>
            <a:r>
              <a:rPr lang="en-GB" sz="2400" dirty="0"/>
              <a:t>It should prompt you to Sign-In, when you do it will take you to its portal</a:t>
            </a:r>
          </a:p>
          <a:p>
            <a:endParaRPr lang="en-GB" sz="2400" dirty="0"/>
          </a:p>
          <a:p>
            <a:r>
              <a:rPr lang="en-GB" sz="2400" dirty="0"/>
              <a:t>Left long enough this portal will time out (not while you are connected though) to save battery.  The device will go to sleep, wake up to send a reading and go back to sleep.  To make it serve its portal again you need to short the reset contacts twice.</a:t>
            </a:r>
            <a:endParaRPr lang="en-US" sz="2400" dirty="0"/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28F8498A-3E41-454A-AA3F-69BB753B5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5" r="35713"/>
          <a:stretch/>
        </p:blipFill>
        <p:spPr>
          <a:xfrm>
            <a:off x="9085944" y="1088253"/>
            <a:ext cx="2692440" cy="50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A94F-C15D-4FF2-A131-F8D96176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Setup - Ballasting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3A73-FCBE-4339-943E-355F2EFB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15151" cy="4351338"/>
          </a:xfrm>
        </p:spPr>
        <p:txBody>
          <a:bodyPr>
            <a:normAutofit fontScale="85000" lnSpcReduction="10000"/>
          </a:bodyPr>
          <a:lstStyle/>
          <a:p>
            <a:r>
              <a:rPr lang="en-GB" sz="2400" dirty="0"/>
              <a:t>Due to differences in battery weights and the plastic tube weights some ballasting might be needed.</a:t>
            </a:r>
          </a:p>
          <a:p>
            <a:r>
              <a:rPr lang="en-GB" sz="2400" dirty="0"/>
              <a:t>Once you’re connected you can read the tilt reading on the ‘</a:t>
            </a:r>
            <a:r>
              <a:rPr lang="en-GB" sz="2400" dirty="0" err="1"/>
              <a:t>iSpindel</a:t>
            </a:r>
            <a:r>
              <a:rPr lang="en-GB" sz="2400" dirty="0"/>
              <a:t> Info’ page</a:t>
            </a:r>
          </a:p>
          <a:p>
            <a:r>
              <a:rPr lang="en-GB" sz="2400" dirty="0"/>
              <a:t>With a good battery (42g or more) the device should sit in tap water at about 25° (between 18° and 27° is okay)</a:t>
            </a:r>
          </a:p>
          <a:p>
            <a:r>
              <a:rPr lang="en-GB" sz="2400" dirty="0"/>
              <a:t>If it reads a greater angle, you’ll need to add a little ballast, gluing a coin to the board works well, keep it centre aligned and as far from the tube opening as possible</a:t>
            </a:r>
          </a:p>
          <a:p>
            <a:r>
              <a:rPr lang="en-GB" sz="2400" dirty="0"/>
              <a:t>Once done, glue everything in place, including the circuit board.  If things move around this will affect the reading.</a:t>
            </a:r>
            <a:endParaRPr lang="en-US" sz="24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00264D4-AE44-47FF-9C75-7E5AD2E9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9" r="37246"/>
          <a:stretch/>
        </p:blipFill>
        <p:spPr>
          <a:xfrm>
            <a:off x="8539565" y="520083"/>
            <a:ext cx="3080922" cy="56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6773-967A-4433-B910-33503897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Setup – Sensor Calibration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096BB3-5C87-4686-BC14-DA260A6F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1515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Switch the device on close the tube and get a connection to the portal</a:t>
            </a:r>
          </a:p>
          <a:p>
            <a:r>
              <a:rPr lang="en-GB" sz="2400" dirty="0"/>
              <a:t>Lie the device such that the centre line is horizontal, you may need to prop up the rounded end up a little</a:t>
            </a:r>
          </a:p>
          <a:p>
            <a:r>
              <a:rPr lang="en-GB" sz="2400" dirty="0"/>
              <a:t>Go to the calibration page and push the ‘calibrate’ button.  </a:t>
            </a:r>
            <a:r>
              <a:rPr lang="en-GB" sz="2400"/>
              <a:t>Wait briefly.</a:t>
            </a:r>
            <a:endParaRPr lang="en-US" sz="2400" dirty="0"/>
          </a:p>
        </p:txBody>
      </p:sp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26271BAF-501A-4CC5-8887-77BC26C0A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1" r="29110"/>
          <a:stretch/>
        </p:blipFill>
        <p:spPr>
          <a:xfrm>
            <a:off x="8481645" y="788475"/>
            <a:ext cx="3234269" cy="52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3C49-A711-475C-A738-65C95A46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Setup - Gravity Polynomial Generation</a:t>
            </a:r>
            <a:br>
              <a:rPr lang="en-GB" dirty="0"/>
            </a:br>
            <a:r>
              <a:rPr lang="en-GB" dirty="0"/>
              <a:t>					(Rapid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C684-C7AA-4765-BB82-06DEB88A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99"/>
            <a:ext cx="7763359" cy="4246563"/>
          </a:xfrm>
        </p:spPr>
        <p:txBody>
          <a:bodyPr>
            <a:normAutofit/>
          </a:bodyPr>
          <a:lstStyle/>
          <a:p>
            <a:r>
              <a:rPr lang="en-GB" sz="2000" dirty="0"/>
              <a:t>Pop your </a:t>
            </a:r>
            <a:r>
              <a:rPr lang="en-GB" sz="2000" dirty="0" err="1"/>
              <a:t>iSpindel</a:t>
            </a:r>
            <a:r>
              <a:rPr lang="en-GB" sz="2000" dirty="0"/>
              <a:t> in room temperature tap water</a:t>
            </a:r>
          </a:p>
          <a:p>
            <a:r>
              <a:rPr lang="en-GB" sz="2000" dirty="0"/>
              <a:t>Connect to the portal to read the </a:t>
            </a:r>
            <a:r>
              <a:rPr lang="en-GB" sz="2000" dirty="0" err="1"/>
              <a:t>iSpindel</a:t>
            </a:r>
            <a:r>
              <a:rPr lang="en-GB" sz="2000" dirty="0"/>
              <a:t> tilt reading</a:t>
            </a:r>
          </a:p>
          <a:p>
            <a:r>
              <a:rPr lang="en-GB" sz="2000" dirty="0"/>
              <a:t>The following spreadsheet can be used to estimate the polynomial needed based on readings from other Cherry Philip based </a:t>
            </a:r>
            <a:r>
              <a:rPr lang="en-GB" sz="2000" dirty="0" err="1"/>
              <a:t>iSpindels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1200" dirty="0">
                <a:hlinkClick r:id="rId2"/>
              </a:rPr>
              <a:t>https://github.com/universam1/iSpindel/blob/master/docs/iSpindelPolyEstimator.xlsx</a:t>
            </a:r>
            <a:endParaRPr lang="en-GB" sz="1200" dirty="0"/>
          </a:p>
          <a:p>
            <a:pPr marL="0" indent="0" algn="ctr">
              <a:buNone/>
            </a:pPr>
            <a:endParaRPr lang="en-GB" sz="2000" dirty="0"/>
          </a:p>
          <a:p>
            <a:r>
              <a:rPr lang="en-GB" sz="2000" dirty="0"/>
              <a:t>Follow the instructions to generate the polynomial and copy into the Polynomial box in the </a:t>
            </a:r>
            <a:r>
              <a:rPr lang="en-GB" sz="2000" dirty="0" err="1"/>
              <a:t>iSpindel</a:t>
            </a:r>
            <a:r>
              <a:rPr lang="en-GB" sz="2000" dirty="0"/>
              <a:t> setup page.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34C1426-6A2A-4536-939F-A8E2C9A2DB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r="34322"/>
          <a:stretch/>
        </p:blipFill>
        <p:spPr>
          <a:xfrm>
            <a:off x="9035510" y="1580826"/>
            <a:ext cx="2952420" cy="508344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73A3BE2-A5AA-4CCD-8710-DD3F1DCB4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871795"/>
              </p:ext>
            </p:extLst>
          </p:nvPr>
        </p:nvGraphicFramePr>
        <p:xfrm>
          <a:off x="4262679" y="365759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360" progId="Excel.Sheet.12">
                  <p:embed/>
                </p:oleObj>
              </mc:Choice>
              <mc:Fallback>
                <p:oleObj name="Worksheet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2679" y="365759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530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</TotalTime>
  <Words>1092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Microsoft Excel Worksheet</vt:lpstr>
      <vt:lpstr>iSpindel Contents</vt:lpstr>
      <vt:lpstr>1 Overview - Preface</vt:lpstr>
      <vt:lpstr>1 Overview – Cherry Philip v4.0 Board Layout</vt:lpstr>
      <vt:lpstr>2 Build Considerations - Batteries</vt:lpstr>
      <vt:lpstr>2 Build Considerations - Charging</vt:lpstr>
      <vt:lpstr>3 First Contact – WiFi connection</vt:lpstr>
      <vt:lpstr>4 Setup - Ballasting</vt:lpstr>
      <vt:lpstr>4 Setup – Sensor Calibration</vt:lpstr>
      <vt:lpstr>4 Setup - Gravity Polynomial Generation      (Rapid Version)</vt:lpstr>
      <vt:lpstr>4 Setup - Gravity Polynomial Generation      (Long Version)</vt:lpstr>
      <vt:lpstr>BrewFather Connection</vt:lpstr>
      <vt:lpstr>6 Reprogramming – Wemos Flashing</vt:lpstr>
      <vt:lpstr>6 Reprogramming – WiFi Re Flashing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h9560@ioffice.site</dc:creator>
  <cp:lastModifiedBy>h9560@ioffice.site</cp:lastModifiedBy>
  <cp:revision>42</cp:revision>
  <dcterms:created xsi:type="dcterms:W3CDTF">2019-11-10T17:12:00Z</dcterms:created>
  <dcterms:modified xsi:type="dcterms:W3CDTF">2020-12-29T05:10:08Z</dcterms:modified>
</cp:coreProperties>
</file>